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5 </a:t>
            </a:r>
            <a:endParaRPr lang="en-US" dirty="0" smtClean="0"/>
          </a:p>
          <a:p>
            <a:r>
              <a:rPr lang="en-US" b="1" cap="small"/>
              <a:t>Cost Allocation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direct costs</a:t>
            </a:r>
          </a:p>
          <a:p>
            <a:pPr lvl="0"/>
            <a:r>
              <a:rPr lang="en-US" dirty="0"/>
              <a:t>Take an in-depth look at indirect costs</a:t>
            </a:r>
          </a:p>
          <a:p>
            <a:pPr lvl="0"/>
            <a:r>
              <a:rPr lang="en-US" dirty="0"/>
              <a:t>Allocate indirect costs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354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3106" y="2314194"/>
            <a:ext cx="1118156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Allocated indirect cost = pool × base </a:t>
            </a:r>
          </a:p>
          <a:p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= pool × (% of the program center / % of all program centers)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3366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5.1 Direct Distribution of Indirect Costs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708771"/>
              </p:ext>
            </p:extLst>
          </p:nvPr>
        </p:nvGraphicFramePr>
        <p:xfrm>
          <a:off x="2179530" y="1602316"/>
          <a:ext cx="7841292" cy="345687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02964"/>
                <a:gridCol w="1072357"/>
                <a:gridCol w="1708973"/>
                <a:gridCol w="1184641"/>
                <a:gridCol w="1072357"/>
              </a:tblGrid>
              <a:tr h="438508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Cost Centers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Direct Cost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Support: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Support: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85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Administration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Financial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2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Support: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9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Administration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$75,000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($75,000)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($60,000)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9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Financial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$60,000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12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Program: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9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Meals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$200,000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$50,000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$40,000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$290,000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9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Pick Up Clothes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$100,000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$25,000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$145,000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97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Cost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$435,000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$435,000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99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5.2 Step-Down Allocation of Indirect Costs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572674"/>
              </p:ext>
            </p:extLst>
          </p:nvPr>
        </p:nvGraphicFramePr>
        <p:xfrm>
          <a:off x="838200" y="1953043"/>
          <a:ext cx="10247335" cy="322478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16302"/>
                <a:gridCol w="1261987"/>
                <a:gridCol w="819030"/>
                <a:gridCol w="1457595"/>
                <a:gridCol w="1357898"/>
                <a:gridCol w="819030"/>
                <a:gridCol w="1457595"/>
                <a:gridCol w="1357898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Centers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Direct cost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Support - Administration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Support - Financial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Base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Allocation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Subtotal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Base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Allocation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Subtotal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Support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Administration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$75,000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Financial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$60,000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$12,500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$72,500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Program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Meals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$200,000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56%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$41,667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$241,667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67%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$48,333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$290,000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Pick Up Clothes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$100,000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28%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$20,833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$120,833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33%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$24,167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$145,000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 Cost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$435,000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100%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$75,000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$435,000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100%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$72,500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$435,000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031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96" y="365125"/>
            <a:ext cx="10777603" cy="1325563"/>
          </a:xfrm>
        </p:spPr>
        <p:txBody>
          <a:bodyPr>
            <a:normAutofit/>
          </a:bodyPr>
          <a:lstStyle/>
          <a:p>
            <a:r>
              <a:rPr lang="en-US" sz="3200" dirty="0"/>
              <a:t>Table 5.3 Ash County: Deputy County Manager of Public </a:t>
            </a:r>
            <a:r>
              <a:rPr lang="en-US" sz="3200" dirty="0" smtClean="0"/>
              <a:t>Works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938240"/>
              </p:ext>
            </p:extLst>
          </p:nvPr>
        </p:nvGraphicFramePr>
        <p:xfrm>
          <a:off x="2730674" y="2016690"/>
          <a:ext cx="5686817" cy="380741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09431"/>
                <a:gridCol w="1671906"/>
                <a:gridCol w="1005480"/>
              </a:tblGrid>
              <a:tr h="601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Expenditures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FTEs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Deputy County Manager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$250,000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Human Resources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$800,000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Information Technology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$3,525,000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1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Transportation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$37,525,813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1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Facilities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$28,451,254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Solid Waste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$8,752,486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1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Stormwater Control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$35,248,125 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412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36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5.4 Ash County: Deputy County Manager of Public Works, With Time-Tracking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40150"/>
              </p:ext>
            </p:extLst>
          </p:nvPr>
        </p:nvGraphicFramePr>
        <p:xfrm>
          <a:off x="838200" y="2979786"/>
          <a:ext cx="10251509" cy="31546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886798"/>
                <a:gridCol w="1806026"/>
                <a:gridCol w="804704"/>
                <a:gridCol w="760432"/>
                <a:gridCol w="1149763"/>
                <a:gridCol w="921893"/>
                <a:gridCol w="921893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Expenditures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FTEs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Deputy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Deputy County Manager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$250,000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Human Resources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$800,000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Information Technology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$3,525,000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Transportation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$37,525,813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Facilities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$28,451,254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Solid Waste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$8,752,486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Stormwater Control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$35,248,125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281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Table 5.5 Boomtown: Parks, Fire, and Water Departments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594177"/>
              </p:ext>
            </p:extLst>
          </p:nvPr>
        </p:nvGraphicFramePr>
        <p:xfrm>
          <a:off x="3018774" y="2622821"/>
          <a:ext cx="4985358" cy="294436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0882"/>
                <a:gridCol w="2154476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Indirect Cost Groups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Direct Cost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Facilities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$5,212,544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City Admin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$1,475,241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Departments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Parks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$15,025,842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Fire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$45,218,534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Water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$35,248,612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6314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366</Words>
  <Application>Microsoft Office PowerPoint</Application>
  <PresentationFormat>Widescreen</PresentationFormat>
  <Paragraphs>199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PowerPoint Presentation</vt:lpstr>
      <vt:lpstr>Table 5.1 Direct Distribution of Indirect Costs </vt:lpstr>
      <vt:lpstr>Table 5.2 Step-Down Allocation of Indirect Costs </vt:lpstr>
      <vt:lpstr>Table 5.3 Ash County: Deputy County Manager of Public Works</vt:lpstr>
      <vt:lpstr>Table 5.4 Ash County: Deputy County Manager of Public Works, With Time-Tracking </vt:lpstr>
      <vt:lpstr>Table 5.5 Boomtown: Parks, Fire, and Water Departments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14</cp:revision>
  <dcterms:created xsi:type="dcterms:W3CDTF">2014-08-08T22:51:06Z</dcterms:created>
  <dcterms:modified xsi:type="dcterms:W3CDTF">2014-08-09T19:57:30Z</dcterms:modified>
</cp:coreProperties>
</file>